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Economica"/>
      <p:regular r:id="rId8"/>
      <p:bold r:id="rId9"/>
      <p:italic r:id="rId10"/>
      <p:boldItalic r:id="rId11"/>
    </p:embeddedFont>
    <p:embeddedFont>
      <p:font typeface="Merriweather"/>
      <p:regular r:id="rId12"/>
      <p:bold r:id="rId13"/>
      <p:italic r:id="rId14"/>
      <p:boldItalic r:id="rId15"/>
    </p:embeddedFont>
    <p:embeddedFont>
      <p:font typeface="Open Sans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774D7AF2-44EE-48D2-B11C-08D241B092A1}">
  <a:tblStyle styleId="{774D7AF2-44EE-48D2-B11C-08D241B092A1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Economica-boldItalic.fntdata"/><Relationship Id="rId10" Type="http://schemas.openxmlformats.org/officeDocument/2006/relationships/font" Target="fonts/Economica-italic.fntdata"/><Relationship Id="rId13" Type="http://schemas.openxmlformats.org/officeDocument/2006/relationships/font" Target="fonts/Merriweather-bold.fntdata"/><Relationship Id="rId12" Type="http://schemas.openxmlformats.org/officeDocument/2006/relationships/font" Target="fonts/Merriweather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Economica-bold.fntdata"/><Relationship Id="rId15" Type="http://schemas.openxmlformats.org/officeDocument/2006/relationships/font" Target="fonts/Merriweather-boldItalic.fntdata"/><Relationship Id="rId14" Type="http://schemas.openxmlformats.org/officeDocument/2006/relationships/font" Target="fonts/Merriweather-italic.fntdata"/><Relationship Id="rId17" Type="http://schemas.openxmlformats.org/officeDocument/2006/relationships/font" Target="fonts/OpenSans-bold.fntdata"/><Relationship Id="rId16" Type="http://schemas.openxmlformats.org/officeDocument/2006/relationships/font" Target="fonts/OpenSans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boldItalic.fntdata"/><Relationship Id="rId6" Type="http://schemas.openxmlformats.org/officeDocument/2006/relationships/slide" Target="slides/slide1.xml"/><Relationship Id="rId18" Type="http://schemas.openxmlformats.org/officeDocument/2006/relationships/font" Target="fonts/OpenSans-italic.fntdata"/><Relationship Id="rId7" Type="http://schemas.openxmlformats.org/officeDocument/2006/relationships/slide" Target="slides/slide2.xml"/><Relationship Id="rId8" Type="http://schemas.openxmlformats.org/officeDocument/2006/relationships/font" Target="fonts/Economica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2" y="756700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7" y="4602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7" name="Shape 17"/>
          <p:cNvSpPr/>
          <p:nvPr/>
        </p:nvSpPr>
        <p:spPr>
          <a:xfrm flipH="1" rot="10800000">
            <a:off x="466425" y="35583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8" name="Shape 18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311700" y="1399399"/>
            <a:ext cx="2808000" cy="2784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4" name="Shape 44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265500" y="2769000"/>
            <a:ext cx="4045200" cy="1574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pen Sans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youtube.com/watch?v=7h767n_gaCc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" type="body"/>
          </p:nvPr>
        </p:nvSpPr>
        <p:spPr>
          <a:xfrm>
            <a:off x="311700" y="106000"/>
            <a:ext cx="8520600" cy="48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latin typeface="Merriweather"/>
                <a:ea typeface="Merriweather"/>
                <a:cs typeface="Merriweather"/>
                <a:sym typeface="Merriweather"/>
              </a:rPr>
              <a:t>Warmup</a:t>
            </a:r>
            <a:r>
              <a:rPr b="1" lang="en" sz="1400">
                <a:latin typeface="Merriweather"/>
                <a:ea typeface="Merriweather"/>
                <a:cs typeface="Merriweather"/>
                <a:sym typeface="Merriweather"/>
              </a:rPr>
              <a:t>:</a:t>
            </a:r>
            <a:r>
              <a:rPr lang="en" sz="1400">
                <a:latin typeface="Merriweather"/>
                <a:ea typeface="Merriweather"/>
                <a:cs typeface="Merriweather"/>
                <a:sym typeface="Merriweather"/>
              </a:rPr>
              <a:t> Copy the following chart on page 53 of your ISN. It will take up the entire page!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>
                <a:latin typeface="Merriweather"/>
                <a:ea typeface="Merriweather"/>
                <a:cs typeface="Merriweather"/>
                <a:sym typeface="Merriweather"/>
              </a:rPr>
              <a:t>You do not have to write the descriptions in the first column.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aphicFrame>
        <p:nvGraphicFramePr>
          <p:cNvPr id="63" name="Shape 63"/>
          <p:cNvGraphicFramePr/>
          <p:nvPr/>
        </p:nvGraphicFramePr>
        <p:xfrm>
          <a:off x="426450" y="1023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{774D7AF2-44EE-48D2-B11C-08D241B092A1}</a:tableStyleId>
              </a:tblPr>
              <a:tblGrid>
                <a:gridCol w="2103875"/>
                <a:gridCol w="2103875"/>
                <a:gridCol w="2103875"/>
                <a:gridCol w="2103875"/>
              </a:tblGrid>
              <a:tr h="4435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Merriweather"/>
                        <a:ea typeface="Merriweather"/>
                        <a:cs typeface="Merriweather"/>
                        <a:sym typeface="Merriweather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latin typeface="Merriweather"/>
                          <a:ea typeface="Merriweather"/>
                          <a:cs typeface="Merriweather"/>
                          <a:sym typeface="Merriweather"/>
                        </a:rPr>
                        <a:t>MICROWAVE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latin typeface="Merriweather"/>
                          <a:ea typeface="Merriweather"/>
                          <a:cs typeface="Merriweather"/>
                          <a:sym typeface="Merriweather"/>
                        </a:rPr>
                        <a:t>AIR POPPER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latin typeface="Merriweather"/>
                          <a:ea typeface="Merriweather"/>
                          <a:cs typeface="Merriweather"/>
                          <a:sym typeface="Merriweather"/>
                        </a:rPr>
                        <a:t>STOVE POP</a:t>
                      </a:r>
                    </a:p>
                  </a:txBody>
                  <a:tcPr marT="91425" marB="91425" marR="91425" marL="91425"/>
                </a:tc>
              </a:tr>
              <a:tr h="9102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latin typeface="Merriweather"/>
                          <a:ea typeface="Merriweather"/>
                          <a:cs typeface="Merriweather"/>
                          <a:sym typeface="Merriweather"/>
                        </a:rPr>
                        <a:t>OBSERVATIONS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Merriweather"/>
                        <a:ea typeface="Merriweather"/>
                        <a:cs typeface="Merriweather"/>
                        <a:sym typeface="Merriweather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Merriweather"/>
                        <a:ea typeface="Merriweather"/>
                        <a:cs typeface="Merriweather"/>
                        <a:sym typeface="Merriweather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Merriweather"/>
                        <a:ea typeface="Merriweather"/>
                        <a:cs typeface="Merriweather"/>
                        <a:sym typeface="Merriweather"/>
                      </a:endParaRP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latin typeface="Merriweather"/>
                          <a:ea typeface="Merriweather"/>
                          <a:cs typeface="Merriweather"/>
                          <a:sym typeface="Merriweather"/>
                        </a:rPr>
                        <a:t>(</a:t>
                      </a:r>
                      <a:r>
                        <a:rPr b="1" lang="en" sz="1000">
                          <a:latin typeface="Merriweather"/>
                          <a:ea typeface="Merriweather"/>
                          <a:cs typeface="Merriweather"/>
                          <a:sym typeface="Merriweather"/>
                        </a:rPr>
                        <a:t>Qualitative data</a:t>
                      </a:r>
                      <a:r>
                        <a:rPr lang="en" sz="1000">
                          <a:latin typeface="Merriweather"/>
                          <a:ea typeface="Merriweather"/>
                          <a:cs typeface="Merriweather"/>
                          <a:sym typeface="Merriweather"/>
                        </a:rPr>
                        <a:t>, Describe the process the kernel goes through, what did you see?, hear?)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Merriweather"/>
                        <a:ea typeface="Merriweather"/>
                        <a:cs typeface="Merriweather"/>
                        <a:sym typeface="Merriweather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Merriweather"/>
                        <a:ea typeface="Merriweather"/>
                        <a:cs typeface="Merriweather"/>
                        <a:sym typeface="Merriweather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Merriweather"/>
                        <a:ea typeface="Merriweather"/>
                        <a:cs typeface="Merriweather"/>
                        <a:sym typeface="Merriweather"/>
                      </a:endParaRPr>
                    </a:p>
                  </a:txBody>
                  <a:tcPr marT="91425" marB="91425" marR="91425" marL="91425"/>
                </a:tc>
              </a:tr>
              <a:tr h="8752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latin typeface="Merriweather"/>
                          <a:ea typeface="Merriweather"/>
                          <a:cs typeface="Merriweather"/>
                          <a:sym typeface="Merriweather"/>
                        </a:rPr>
                        <a:t>TIME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1000">
                        <a:latin typeface="Merriweather"/>
                        <a:ea typeface="Merriweather"/>
                        <a:cs typeface="Merriweather"/>
                        <a:sym typeface="Merriweather"/>
                      </a:endParaRP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latin typeface="Merriweather"/>
                          <a:ea typeface="Merriweather"/>
                          <a:cs typeface="Merriweather"/>
                          <a:sym typeface="Merriweather"/>
                        </a:rPr>
                        <a:t>(How long did it take for </a:t>
                      </a:r>
                      <a:r>
                        <a:rPr b="1" lang="en" sz="1000">
                          <a:latin typeface="Merriweather"/>
                          <a:ea typeface="Merriweather"/>
                          <a:cs typeface="Merriweather"/>
                          <a:sym typeface="Merriweather"/>
                        </a:rPr>
                        <a:t>one</a:t>
                      </a:r>
                      <a:r>
                        <a:rPr lang="en" sz="1000">
                          <a:latin typeface="Merriweather"/>
                          <a:ea typeface="Merriweather"/>
                          <a:cs typeface="Merriweather"/>
                          <a:sym typeface="Merriweather"/>
                        </a:rPr>
                        <a:t> kernel to pop? The </a:t>
                      </a:r>
                      <a:r>
                        <a:rPr b="1" lang="en" sz="1000">
                          <a:latin typeface="Merriweather"/>
                          <a:ea typeface="Merriweather"/>
                          <a:cs typeface="Merriweather"/>
                          <a:sym typeface="Merriweather"/>
                        </a:rPr>
                        <a:t>majority </a:t>
                      </a:r>
                      <a:r>
                        <a:rPr lang="en" sz="1000">
                          <a:latin typeface="Merriweather"/>
                          <a:ea typeface="Merriweather"/>
                          <a:cs typeface="Merriweather"/>
                          <a:sym typeface="Merriweather"/>
                        </a:rPr>
                        <a:t>of kernels?)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Merriweather"/>
                          <a:ea typeface="Merriweather"/>
                          <a:cs typeface="Merriweather"/>
                          <a:sym typeface="Merriweather"/>
                        </a:rPr>
                        <a:t>One: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Merriweather"/>
                        <a:ea typeface="Merriweather"/>
                        <a:cs typeface="Merriweather"/>
                        <a:sym typeface="Merriweather"/>
                      </a:endParaRP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Merriweather"/>
                          <a:ea typeface="Merriweather"/>
                          <a:cs typeface="Merriweather"/>
                          <a:sym typeface="Merriweather"/>
                        </a:rPr>
                        <a:t>Majority: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Merriweather"/>
                          <a:ea typeface="Merriweather"/>
                          <a:cs typeface="Merriweather"/>
                          <a:sym typeface="Merriweather"/>
                        </a:rPr>
                        <a:t>One: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Merriweather"/>
                        <a:ea typeface="Merriweather"/>
                        <a:cs typeface="Merriweather"/>
                        <a:sym typeface="Merriweather"/>
                      </a:endParaRP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Merriweather"/>
                          <a:ea typeface="Merriweather"/>
                          <a:cs typeface="Merriweather"/>
                          <a:sym typeface="Merriweather"/>
                        </a:rPr>
                        <a:t>Majority: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Merriweather"/>
                          <a:ea typeface="Merriweather"/>
                          <a:cs typeface="Merriweather"/>
                          <a:sym typeface="Merriweather"/>
                        </a:rPr>
                        <a:t>One: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Merriweather"/>
                        <a:ea typeface="Merriweather"/>
                        <a:cs typeface="Merriweather"/>
                        <a:sym typeface="Merriweather"/>
                      </a:endParaRP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Merriweather"/>
                          <a:ea typeface="Merriweather"/>
                          <a:cs typeface="Merriweather"/>
                          <a:sym typeface="Merriweather"/>
                        </a:rPr>
                        <a:t>Majority:</a:t>
                      </a:r>
                    </a:p>
                  </a:txBody>
                  <a:tcPr marT="91425" marB="91425" marR="91425" marL="91425"/>
                </a:tc>
              </a:tr>
              <a:tr h="8752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latin typeface="Merriweather"/>
                          <a:ea typeface="Merriweather"/>
                          <a:cs typeface="Merriweather"/>
                          <a:sym typeface="Merriweather"/>
                        </a:rPr>
                        <a:t>HEAT TRANSFER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>
                        <a:latin typeface="Merriweather"/>
                        <a:ea typeface="Merriweather"/>
                        <a:cs typeface="Merriweather"/>
                        <a:sym typeface="Merriweather"/>
                      </a:endParaRP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latin typeface="Merriweather"/>
                          <a:ea typeface="Merriweather"/>
                          <a:cs typeface="Merriweather"/>
                          <a:sym typeface="Merriweather"/>
                        </a:rPr>
                        <a:t>(Which of the three types of heat transfer was shown?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Merriweather"/>
                        <a:ea typeface="Merriweather"/>
                        <a:cs typeface="Merriweather"/>
                        <a:sym typeface="Merriweather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Merriweather"/>
                        <a:ea typeface="Merriweather"/>
                        <a:cs typeface="Merriweather"/>
                        <a:sym typeface="Merriweather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Merriweather"/>
                        <a:ea typeface="Merriweather"/>
                        <a:cs typeface="Merriweather"/>
                        <a:sym typeface="Merriweather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“How to melt a chocolate bunny” </a:t>
            </a:r>
            <a:r>
              <a:rPr lang="en" u="sng">
                <a:solidFill>
                  <a:schemeClr val="hlink"/>
                </a:solidFill>
                <a:hlinkClick r:id="rId3"/>
              </a:rPr>
              <a:t>Video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3000"/>
              <a:t>As you are watching the short video clip, observe each way that the bunny is melted.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lvl="0" algn="ctr">
              <a:spcBef>
                <a:spcPts val="0"/>
              </a:spcBef>
              <a:buNone/>
            </a:pPr>
            <a:r>
              <a:rPr lang="en" sz="3000"/>
              <a:t>How are they different? Are there any similarities?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